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11/09/1443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11/09/1443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11/09/1443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11/09/1443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11/09/1443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11/09/1443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11/09/1443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11/09/1443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11/09/1443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11/09/1443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D1F6-0575-4FFB-9EC3-C5DE6D043BCC}" type="datetimeFigureOut">
              <a:rPr lang="ar-IQ" smtClean="0"/>
              <a:pPr/>
              <a:t>11/09/1443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0D1F6-0575-4FFB-9EC3-C5DE6D043BCC}" type="datetimeFigureOut">
              <a:rPr lang="ar-IQ" smtClean="0"/>
              <a:pPr/>
              <a:t>11/09/1443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5DDF-866A-49B7-8FA4-81EA6D526D34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Ovariohysterectomy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Assist. </a:t>
            </a:r>
            <a:r>
              <a:rPr lang="en-US" dirty="0" err="1" smtClean="0"/>
              <a:t>Rafid</a:t>
            </a:r>
            <a:r>
              <a:rPr lang="en-US" dirty="0" smtClean="0"/>
              <a:t> </a:t>
            </a:r>
            <a:r>
              <a:rPr lang="en-US" dirty="0" err="1" smtClean="0"/>
              <a:t>Majeed</a:t>
            </a:r>
            <a:r>
              <a:rPr lang="en-US" dirty="0" smtClean="0"/>
              <a:t> </a:t>
            </a:r>
            <a:r>
              <a:rPr lang="en-US" dirty="0" err="1" smtClean="0"/>
              <a:t>Naeem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Surgery of the Reproductive and Genital Systems | Veterian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9574"/>
            <a:ext cx="8286808" cy="644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4318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penetrate the </a:t>
            </a:r>
            <a:r>
              <a:rPr lang="en-US" dirty="0" err="1"/>
              <a:t>masovarium</a:t>
            </a:r>
            <a:r>
              <a:rPr lang="en-US" dirty="0"/>
              <a:t> then put 3 straight artery forceps (crush) the ovarian vessels, </a:t>
            </a:r>
            <a:r>
              <a:rPr lang="en-US" dirty="0" err="1"/>
              <a:t>ligate</a:t>
            </a:r>
            <a:r>
              <a:rPr lang="en-US" dirty="0"/>
              <a:t> the crushed vessels , cut between the other 2 forceps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the broad ligament is broken bluntly, left ovary and its attachment is separated from the body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same technique is performed on the right ovary.</a:t>
            </a:r>
          </a:p>
          <a:p>
            <a:pPr algn="l" rtl="0"/>
            <a:r>
              <a:rPr lang="en-US" dirty="0" smtClean="0"/>
              <a:t>When </a:t>
            </a:r>
            <a:r>
              <a:rPr lang="en-US" dirty="0"/>
              <a:t>both ovaries and uterine horns are </a:t>
            </a:r>
            <a:r>
              <a:rPr lang="en-US" dirty="0" smtClean="0"/>
              <a:t>separated</a:t>
            </a:r>
            <a:endParaRPr lang="en-US" dirty="0"/>
          </a:p>
        </p:txBody>
      </p:sp>
      <p:pic>
        <p:nvPicPr>
          <p:cNvPr id="4" name="Picture 2" descr="C:\Users\dell\Desktop\عملي خامس\Spa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643182"/>
            <a:ext cx="6202711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29"/>
            <a:ext cx="8858280" cy="2857519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We search the body of the uterus. uterine vessels are double </a:t>
            </a:r>
            <a:r>
              <a:rPr lang="en-US" dirty="0" err="1" smtClean="0"/>
              <a:t>ligated</a:t>
            </a:r>
            <a:r>
              <a:rPr lang="en-US" dirty="0" smtClean="0"/>
              <a:t> and uterine body is double transfixing </a:t>
            </a:r>
            <a:r>
              <a:rPr lang="en-US" dirty="0" err="1" smtClean="0"/>
              <a:t>ligated</a:t>
            </a:r>
            <a:endParaRPr lang="en-US" dirty="0" smtClean="0"/>
          </a:p>
          <a:p>
            <a:pPr algn="l" rtl="0"/>
            <a:r>
              <a:rPr lang="en-US" dirty="0" smtClean="0"/>
              <a:t>The cut between ligature and in case of </a:t>
            </a:r>
            <a:r>
              <a:rPr lang="en-US" dirty="0" err="1" smtClean="0"/>
              <a:t>pyometra</a:t>
            </a:r>
            <a:r>
              <a:rPr lang="en-US" dirty="0" smtClean="0"/>
              <a:t> or neglected </a:t>
            </a:r>
            <a:r>
              <a:rPr lang="en-US" dirty="0" err="1" smtClean="0"/>
              <a:t>dystocia</a:t>
            </a:r>
            <a:r>
              <a:rPr lang="en-US" dirty="0" smtClean="0"/>
              <a:t>, the cervix is also removed reaching the vagina</a:t>
            </a:r>
          </a:p>
          <a:p>
            <a:pPr algn="l" rtl="0"/>
            <a:r>
              <a:rPr lang="en-US" dirty="0" smtClean="0"/>
              <a:t>When the body of uterus is cut , put swap of tincture iodine then alcohol , then put parker </a:t>
            </a:r>
            <a:r>
              <a:rPr lang="en-US" dirty="0" err="1" smtClean="0"/>
              <a:t>ker</a:t>
            </a:r>
            <a:r>
              <a:rPr lang="en-US" dirty="0" smtClean="0"/>
              <a:t> suture (</a:t>
            </a:r>
            <a:r>
              <a:rPr lang="en-US" dirty="0" err="1" smtClean="0"/>
              <a:t>cushing</a:t>
            </a:r>
            <a:r>
              <a:rPr lang="en-US" dirty="0" smtClean="0"/>
              <a:t> suture) .</a:t>
            </a:r>
          </a:p>
          <a:p>
            <a:pPr algn="l" rtl="0"/>
            <a:endParaRPr lang="ar-IQ" dirty="0" smtClean="0"/>
          </a:p>
          <a:p>
            <a:pPr algn="l" rtl="0"/>
            <a:endParaRPr lang="ar-IQ" dirty="0"/>
          </a:p>
        </p:txBody>
      </p:sp>
      <p:pic>
        <p:nvPicPr>
          <p:cNvPr id="25602" name="Picture 2" descr="C:\Users\dell\Desktop\عملي خامس\542693.fig.00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85"/>
            <a:ext cx="2643206" cy="3714715"/>
          </a:xfrm>
          <a:prstGeom prst="rect">
            <a:avLst/>
          </a:prstGeom>
          <a:noFill/>
        </p:spPr>
      </p:pic>
      <p:pic>
        <p:nvPicPr>
          <p:cNvPr id="3074" name="Picture 2" descr="Uterine Body | Veterinary Surg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96948"/>
            <a:ext cx="4643470" cy="348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32" y="71414"/>
            <a:ext cx="9144032" cy="2928957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Then remove the ovaries and uterus</a:t>
            </a:r>
          </a:p>
          <a:p>
            <a:pPr algn="l" rtl="0"/>
            <a:r>
              <a:rPr lang="en-US" dirty="0" smtClean="0"/>
              <a:t>Local antibiotic (procaine penicillin) in the abdominal cavity and</a:t>
            </a:r>
          </a:p>
          <a:p>
            <a:pPr algn="l" rtl="0"/>
            <a:r>
              <a:rPr lang="en-US" dirty="0" smtClean="0"/>
              <a:t>close the abdominal wall with simple continuous suture for peritoneum and </a:t>
            </a:r>
            <a:r>
              <a:rPr lang="en-US" dirty="0" err="1" smtClean="0"/>
              <a:t>linea</a:t>
            </a:r>
            <a:r>
              <a:rPr lang="en-US" dirty="0" smtClean="0"/>
              <a:t> alba using chromic catgut and interrupted suture for skin using silk</a:t>
            </a:r>
            <a:endParaRPr lang="ar-IQ" dirty="0"/>
          </a:p>
        </p:txBody>
      </p:sp>
      <p:pic>
        <p:nvPicPr>
          <p:cNvPr id="24579" name="Picture 3" descr="C:\Users\dell\Desktop\عملي خامس\repfs101_hi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21024"/>
            <a:ext cx="5977419" cy="3451248"/>
          </a:xfrm>
          <a:prstGeom prst="rect">
            <a:avLst/>
          </a:prstGeom>
          <a:noFill/>
        </p:spPr>
      </p:pic>
      <p:pic>
        <p:nvPicPr>
          <p:cNvPr id="2050" name="Picture 2" descr="E:\محاضضرات\Mirelle _ Medicina Veterinaria on Instagram_ _⚠️ ANATOMIA UTERINA FELINA  Nas imagens vemos o útero com seus respectivos ovários_ cornos uterinos e corpo do útero. Estruturas que são___CTDRNvLluE4_1(JPG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143248"/>
            <a:ext cx="2714612" cy="3388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 algn="l" rtl="0">
              <a:buNone/>
            </a:pPr>
            <a:r>
              <a:rPr lang="en-US" dirty="0"/>
              <a:t>post operative care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systemic antibiotic for 3-4 days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remove the suture after 7-10 days</a:t>
            </a:r>
          </a:p>
          <a:p>
            <a:pPr algn="l" rtl="0">
              <a:buNone/>
            </a:pPr>
            <a:r>
              <a:rPr lang="en-US" dirty="0"/>
              <a:t>complications</a:t>
            </a:r>
          </a:p>
          <a:p>
            <a:pPr algn="l" rtl="0">
              <a:buNone/>
            </a:pPr>
            <a:r>
              <a:rPr lang="en-US" dirty="0"/>
              <a:t>1. bleeding</a:t>
            </a:r>
          </a:p>
          <a:p>
            <a:pPr algn="l" rtl="0">
              <a:buNone/>
            </a:pPr>
            <a:r>
              <a:rPr lang="en-US" dirty="0"/>
              <a:t>2. peritonitis</a:t>
            </a:r>
          </a:p>
          <a:p>
            <a:pPr algn="l" rtl="0">
              <a:buNone/>
            </a:pPr>
            <a:r>
              <a:rPr lang="en-US" dirty="0"/>
              <a:t>3. urine incontinence</a:t>
            </a:r>
            <a:endParaRPr lang="ar-IQ" dirty="0"/>
          </a:p>
        </p:txBody>
      </p:sp>
      <p:pic>
        <p:nvPicPr>
          <p:cNvPr id="5" name="Picture 2" descr="Ovariectomy in Dogs - Conditions Treated, Procedure, Efficacy, Recovery,  Cost, Considerations, Preven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52" y="3357562"/>
            <a:ext cx="5214942" cy="3476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29"/>
            <a:ext cx="8643966" cy="3286147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/>
              <a:t>Ovary</a:t>
            </a:r>
          </a:p>
          <a:p>
            <a:pPr>
              <a:buNone/>
            </a:pPr>
            <a:r>
              <a:rPr lang="ar-IQ" dirty="0"/>
              <a:t>شكل المبيض </a:t>
            </a:r>
            <a:r>
              <a:rPr lang="ar-IQ" dirty="0" err="1"/>
              <a:t>بيضوي</a:t>
            </a:r>
            <a:r>
              <a:rPr lang="ar-IQ" dirty="0"/>
              <a:t> , موقع المبيض في </a:t>
            </a:r>
            <a:r>
              <a:rPr lang="ar-IQ" dirty="0" err="1"/>
              <a:t>المجترات</a:t>
            </a:r>
            <a:r>
              <a:rPr lang="ar-IQ" dirty="0"/>
              <a:t> في مدخل الحوض أما في الكلاب </a:t>
            </a:r>
            <a:r>
              <a:rPr lang="ar-IQ" dirty="0" err="1"/>
              <a:t>و</a:t>
            </a:r>
            <a:r>
              <a:rPr lang="ar-IQ" dirty="0"/>
              <a:t> </a:t>
            </a:r>
            <a:r>
              <a:rPr lang="ar-IQ" dirty="0" smtClean="0"/>
              <a:t>الأفراس والقطط </a:t>
            </a:r>
            <a:r>
              <a:rPr lang="ar-IQ" dirty="0"/>
              <a:t>فيكون تحت القطن مثبت داخل الجسم بواسطة </a:t>
            </a:r>
            <a:r>
              <a:rPr lang="ar-IQ" dirty="0" err="1"/>
              <a:t>اربطة</a:t>
            </a:r>
            <a:r>
              <a:rPr lang="ar-IQ" dirty="0"/>
              <a:t> :</a:t>
            </a:r>
          </a:p>
          <a:p>
            <a:pPr>
              <a:buNone/>
            </a:pPr>
            <a:r>
              <a:rPr lang="ar-IQ" dirty="0"/>
              <a:t>.1 الرباط </a:t>
            </a:r>
            <a:r>
              <a:rPr lang="ar-IQ" dirty="0" err="1"/>
              <a:t>المساريقي</a:t>
            </a:r>
            <a:r>
              <a:rPr lang="ar-IQ" dirty="0"/>
              <a:t> </a:t>
            </a:r>
            <a:r>
              <a:rPr lang="ar-IQ" dirty="0" err="1"/>
              <a:t>المبيضي</a:t>
            </a:r>
            <a:r>
              <a:rPr lang="ar-IQ" dirty="0"/>
              <a:t> </a:t>
            </a:r>
            <a:r>
              <a:rPr lang="en-US" dirty="0" err="1" smtClean="0"/>
              <a:t>mesovarium</a:t>
            </a:r>
            <a:r>
              <a:rPr lang="en-US" dirty="0" smtClean="0"/>
              <a:t> </a:t>
            </a:r>
            <a:r>
              <a:rPr lang="ar-IQ" dirty="0"/>
              <a:t>الذي يصل المبيض بالرباط العريض</a:t>
            </a:r>
          </a:p>
          <a:p>
            <a:pPr>
              <a:buNone/>
            </a:pPr>
            <a:r>
              <a:rPr lang="ar-IQ" dirty="0"/>
              <a:t>.2 الرباط المعلق </a:t>
            </a:r>
            <a:r>
              <a:rPr lang="ar-IQ" dirty="0" err="1"/>
              <a:t>المبيضي</a:t>
            </a:r>
            <a:r>
              <a:rPr lang="ar-IQ" dirty="0"/>
              <a:t> </a:t>
            </a:r>
            <a:r>
              <a:rPr lang="en-US" dirty="0" err="1"/>
              <a:t>suspensory</a:t>
            </a:r>
            <a:r>
              <a:rPr lang="en-US" dirty="0"/>
              <a:t> ligament</a:t>
            </a:r>
          </a:p>
          <a:p>
            <a:pPr>
              <a:buNone/>
            </a:pPr>
            <a:r>
              <a:rPr lang="ar-IQ" dirty="0"/>
              <a:t>.3 الرباط الحقيقي </a:t>
            </a:r>
            <a:r>
              <a:rPr lang="en-US" dirty="0"/>
              <a:t>proper </a:t>
            </a:r>
            <a:r>
              <a:rPr lang="en-US" dirty="0" smtClean="0"/>
              <a:t>ligament</a:t>
            </a:r>
            <a:endParaRPr lang="ar-IQ" dirty="0" smtClean="0"/>
          </a:p>
        </p:txBody>
      </p:sp>
      <p:pic>
        <p:nvPicPr>
          <p:cNvPr id="1026" name="Picture 2" descr="C:\Users\dell\Desktop\عملي خامس\b1f327f9954baac914f7151ff94e3994.jpg"/>
          <p:cNvPicPr>
            <a:picLocks noChangeAspect="1" noChangeArrowheads="1"/>
          </p:cNvPicPr>
          <p:nvPr/>
        </p:nvPicPr>
        <p:blipFill>
          <a:blip r:embed="rId2"/>
          <a:srcRect t="13750" r="10113" b="18750"/>
          <a:stretch>
            <a:fillRect/>
          </a:stretch>
        </p:blipFill>
        <p:spPr bwMode="auto">
          <a:xfrm>
            <a:off x="4958311" y="4357694"/>
            <a:ext cx="4185721" cy="2571768"/>
          </a:xfrm>
          <a:prstGeom prst="rect">
            <a:avLst/>
          </a:prstGeom>
          <a:noFill/>
        </p:spPr>
      </p:pic>
      <p:pic>
        <p:nvPicPr>
          <p:cNvPr id="1027" name="Picture 3" descr="C:\Users\dell\Desktop\عملي خامس\B0721604226500930_g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98086"/>
            <a:ext cx="5000660" cy="325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357686" y="642918"/>
            <a:ext cx="4443386" cy="5143536"/>
          </a:xfrm>
        </p:spPr>
        <p:txBody>
          <a:bodyPr>
            <a:normAutofit/>
          </a:bodyPr>
          <a:lstStyle/>
          <a:p>
            <a:r>
              <a:rPr lang="ar-IQ" b="1" dirty="0" smtClean="0"/>
              <a:t>التجهيز الدموي </a:t>
            </a:r>
            <a:r>
              <a:rPr lang="en-US" b="1" dirty="0" smtClean="0"/>
              <a:t>blood supply</a:t>
            </a:r>
          </a:p>
          <a:p>
            <a:r>
              <a:rPr lang="ar-IQ" dirty="0" smtClean="0"/>
              <a:t>يكون عن طريق الشريان </a:t>
            </a:r>
            <a:r>
              <a:rPr lang="ar-IQ" dirty="0" err="1" smtClean="0"/>
              <a:t>المبيضي</a:t>
            </a:r>
            <a:r>
              <a:rPr lang="ar-IQ" dirty="0" smtClean="0"/>
              <a:t> </a:t>
            </a:r>
            <a:r>
              <a:rPr lang="en-US" dirty="0" smtClean="0"/>
              <a:t>ovarian artery </a:t>
            </a:r>
            <a:r>
              <a:rPr lang="ar-IQ" dirty="0" smtClean="0"/>
              <a:t>الذي هو فرع من الشريان </a:t>
            </a:r>
            <a:r>
              <a:rPr lang="ar-IQ" dirty="0" err="1" smtClean="0"/>
              <a:t>الابهرالبطني</a:t>
            </a:r>
            <a:endParaRPr lang="ar-IQ" dirty="0" smtClean="0"/>
          </a:p>
          <a:p>
            <a:r>
              <a:rPr lang="ar-IQ" dirty="0" smtClean="0"/>
              <a:t>الوريد </a:t>
            </a:r>
            <a:r>
              <a:rPr lang="ar-IQ" dirty="0" err="1" smtClean="0"/>
              <a:t>المبيضي</a:t>
            </a:r>
            <a:r>
              <a:rPr lang="ar-IQ" dirty="0" smtClean="0"/>
              <a:t> </a:t>
            </a:r>
            <a:r>
              <a:rPr lang="en-US" dirty="0" smtClean="0"/>
              <a:t>ovarian vein </a:t>
            </a:r>
            <a:r>
              <a:rPr lang="ar-IQ" dirty="0" smtClean="0"/>
              <a:t>ويصب في الوريد </a:t>
            </a:r>
            <a:r>
              <a:rPr lang="ar-IQ" dirty="0" err="1" smtClean="0"/>
              <a:t>الاجوف</a:t>
            </a:r>
            <a:r>
              <a:rPr lang="ar-IQ" dirty="0" smtClean="0"/>
              <a:t> </a:t>
            </a:r>
            <a:r>
              <a:rPr lang="ar-IQ" dirty="0" err="1" smtClean="0"/>
              <a:t>البطني</a:t>
            </a:r>
            <a:endParaRPr lang="ar-IQ" dirty="0" smtClean="0"/>
          </a:p>
          <a:p>
            <a:endParaRPr lang="ar-IQ" dirty="0"/>
          </a:p>
        </p:txBody>
      </p:sp>
      <p:pic>
        <p:nvPicPr>
          <p:cNvPr id="3074" name="Picture 2" descr="Dog Spaying Surgery - Everything you need to know about spaying a dog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13" y="500042"/>
            <a:ext cx="4289611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5756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the uterus </a:t>
            </a:r>
            <a:r>
              <a:rPr lang="ar-IQ" dirty="0"/>
              <a:t>الرحم</a:t>
            </a:r>
          </a:p>
          <a:p>
            <a:pPr algn="l" rtl="0"/>
            <a:r>
              <a:rPr lang="en-US" dirty="0"/>
              <a:t>the uterus consist of cervix, body and two horns the oviduct ( uterine tube ) connect between uterine horns and the ovaries. It lies in the caudal of abdomen between the descending colon and urinary bladder</a:t>
            </a:r>
          </a:p>
          <a:p>
            <a:r>
              <a:rPr lang="ar-IQ" b="1" dirty="0"/>
              <a:t>يثبت الرحم بواسطة </a:t>
            </a:r>
            <a:r>
              <a:rPr lang="ar-IQ" b="1" dirty="0" err="1"/>
              <a:t>اربطة</a:t>
            </a:r>
            <a:r>
              <a:rPr lang="ar-IQ" b="1" dirty="0"/>
              <a:t> </a:t>
            </a:r>
            <a:r>
              <a:rPr lang="en-US" b="1" dirty="0"/>
              <a:t>ligaments</a:t>
            </a:r>
          </a:p>
          <a:p>
            <a:r>
              <a:rPr lang="ar-IQ" dirty="0"/>
              <a:t>.1 الرباط الرحمي العريض </a:t>
            </a:r>
            <a:r>
              <a:rPr lang="en-US" dirty="0"/>
              <a:t>broad ligament</a:t>
            </a:r>
          </a:p>
          <a:p>
            <a:r>
              <a:rPr lang="ar-IQ" dirty="0"/>
              <a:t>.2 الرباط </a:t>
            </a:r>
            <a:r>
              <a:rPr lang="ar-IQ" dirty="0" err="1"/>
              <a:t>المساريقي</a:t>
            </a:r>
            <a:r>
              <a:rPr lang="ar-IQ" dirty="0"/>
              <a:t> الرحمي </a:t>
            </a:r>
            <a:r>
              <a:rPr lang="en-US" dirty="0" err="1"/>
              <a:t>mesometrium</a:t>
            </a:r>
            <a:endParaRPr lang="ar-IQ" dirty="0"/>
          </a:p>
        </p:txBody>
      </p:sp>
      <p:pic>
        <p:nvPicPr>
          <p:cNvPr id="2050" name="Picture 2" descr="C:\Users\dell\Desktop\عملي خامس\B9780702043369000408_f040-001-9780702043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357158" y="1785926"/>
            <a:ext cx="2234060" cy="481856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214686"/>
            <a:ext cx="5000660" cy="343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14291"/>
            <a:ext cx="9001156" cy="2857519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Blood supply</a:t>
            </a:r>
          </a:p>
          <a:p>
            <a:pPr algn="l" rtl="0">
              <a:buNone/>
            </a:pPr>
            <a:r>
              <a:rPr lang="en-US" dirty="0"/>
              <a:t>1. uterine branch of the internal iliac artery is the main artery to the uterus</a:t>
            </a:r>
          </a:p>
          <a:p>
            <a:pPr algn="l" rtl="0">
              <a:buNone/>
            </a:pPr>
            <a:r>
              <a:rPr lang="en-US" dirty="0"/>
              <a:t>2. the uterine branch of the </a:t>
            </a:r>
            <a:r>
              <a:rPr lang="en-US" dirty="0" err="1"/>
              <a:t>urogenital</a:t>
            </a:r>
            <a:r>
              <a:rPr lang="en-US" dirty="0"/>
              <a:t> artery supplies the caudal portion of the uterus, the cervix and part of vagina</a:t>
            </a:r>
          </a:p>
          <a:p>
            <a:pPr algn="l" rtl="0">
              <a:buNone/>
            </a:pPr>
            <a:r>
              <a:rPr lang="en-US" dirty="0"/>
              <a:t>3. the uterine branch of the ovarian artery supplies the cranial part of uterine </a:t>
            </a:r>
            <a:r>
              <a:rPr lang="en-US" dirty="0" smtClean="0"/>
              <a:t>horns</a:t>
            </a:r>
            <a:endParaRPr lang="en-US" dirty="0"/>
          </a:p>
        </p:txBody>
      </p:sp>
      <p:pic>
        <p:nvPicPr>
          <p:cNvPr id="4098" name="Picture 2" descr="Uterine artery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820728"/>
            <a:ext cx="6000792" cy="403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58259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Ovariohysterectomy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/>
              <a:t>1. to make the animal (bitch) socially acceptable</a:t>
            </a:r>
          </a:p>
          <a:p>
            <a:pPr algn="l" rtl="0">
              <a:buNone/>
            </a:pPr>
            <a:r>
              <a:rPr lang="en-US" dirty="0"/>
              <a:t>2. tumors and cysts of ovary and uterus</a:t>
            </a:r>
          </a:p>
          <a:p>
            <a:pPr algn="l" rtl="0">
              <a:buNone/>
            </a:pPr>
            <a:r>
              <a:rPr lang="en-US" dirty="0"/>
              <a:t>3. </a:t>
            </a:r>
            <a:r>
              <a:rPr lang="en-US" dirty="0" err="1"/>
              <a:t>endometritis</a:t>
            </a:r>
            <a:r>
              <a:rPr lang="en-US" dirty="0"/>
              <a:t>, </a:t>
            </a:r>
            <a:r>
              <a:rPr lang="en-US" dirty="0" err="1"/>
              <a:t>metritis</a:t>
            </a:r>
            <a:endParaRPr lang="en-US" dirty="0"/>
          </a:p>
          <a:p>
            <a:pPr algn="l" rtl="0">
              <a:buNone/>
            </a:pPr>
            <a:r>
              <a:rPr lang="en-US" dirty="0"/>
              <a:t>4. some congenital condition</a:t>
            </a:r>
          </a:p>
          <a:p>
            <a:pPr algn="l" rtl="0">
              <a:buNone/>
            </a:pPr>
            <a:r>
              <a:rPr lang="en-US" dirty="0"/>
              <a:t>5. pseudo pregnancy (</a:t>
            </a:r>
            <a:r>
              <a:rPr lang="en-US" dirty="0" err="1"/>
              <a:t>pseudocysis</a:t>
            </a:r>
            <a:r>
              <a:rPr lang="en-US" dirty="0"/>
              <a:t>)</a:t>
            </a:r>
          </a:p>
          <a:p>
            <a:pPr algn="l" rtl="0">
              <a:buNone/>
            </a:pPr>
            <a:r>
              <a:rPr lang="en-US" dirty="0"/>
              <a:t>6. neglected </a:t>
            </a:r>
            <a:r>
              <a:rPr lang="en-US" dirty="0" err="1"/>
              <a:t>dystocia</a:t>
            </a:r>
            <a:endParaRPr lang="en-US" dirty="0"/>
          </a:p>
          <a:p>
            <a:pPr algn="l" rtl="0">
              <a:buNone/>
            </a:pPr>
            <a:r>
              <a:rPr lang="en-US" dirty="0"/>
              <a:t>7. </a:t>
            </a:r>
            <a:r>
              <a:rPr lang="en-US" dirty="0" err="1"/>
              <a:t>pyometra</a:t>
            </a:r>
            <a:endParaRPr lang="en-US" dirty="0"/>
          </a:p>
          <a:p>
            <a:pPr algn="l" rtl="0">
              <a:buNone/>
            </a:pPr>
            <a:r>
              <a:rPr lang="en-US" dirty="0"/>
              <a:t>8. mammary gland tumors, specially those due to hormonal disturbance</a:t>
            </a:r>
          </a:p>
          <a:p>
            <a:pPr algn="l" rtl="0">
              <a:buNone/>
            </a:pPr>
            <a:r>
              <a:rPr lang="en-US" dirty="0"/>
              <a:t>9. recurrent vaginal </a:t>
            </a:r>
            <a:r>
              <a:rPr lang="en-US" dirty="0" err="1"/>
              <a:t>prolapse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3286148"/>
          </a:xfrm>
        </p:spPr>
        <p:txBody>
          <a:bodyPr/>
          <a:lstStyle/>
          <a:p>
            <a:pPr algn="l" rtl="0">
              <a:buNone/>
            </a:pPr>
            <a:r>
              <a:rPr lang="en-US" dirty="0"/>
              <a:t>age of animal for </a:t>
            </a:r>
            <a:r>
              <a:rPr lang="en-US" b="1" dirty="0" err="1" smtClean="0"/>
              <a:t>Ovariohysterectomy</a:t>
            </a:r>
            <a:endParaRPr lang="en-US" b="1" dirty="0" smtClean="0"/>
          </a:p>
          <a:p>
            <a:pPr algn="l" rtl="0"/>
            <a:r>
              <a:rPr lang="en-US" b="1" dirty="0" smtClean="0"/>
              <a:t>in </a:t>
            </a:r>
            <a:r>
              <a:rPr lang="en-US" b="1" dirty="0"/>
              <a:t>bitches 6 </a:t>
            </a:r>
            <a:r>
              <a:rPr lang="en-US" b="1" dirty="0" smtClean="0"/>
              <a:t>months</a:t>
            </a:r>
          </a:p>
          <a:p>
            <a:pPr algn="l" rtl="0"/>
            <a:r>
              <a:rPr lang="en-US" b="1" dirty="0" smtClean="0"/>
              <a:t>in </a:t>
            </a:r>
            <a:r>
              <a:rPr lang="en-US" b="1" dirty="0"/>
              <a:t>cat 9 months</a:t>
            </a:r>
          </a:p>
          <a:p>
            <a:pPr algn="l" rtl="0">
              <a:buNone/>
            </a:pPr>
            <a:r>
              <a:rPr lang="en-US" b="1" dirty="0" smtClean="0"/>
              <a:t>Anesthesia</a:t>
            </a:r>
          </a:p>
          <a:p>
            <a:pPr algn="l" rtl="0"/>
            <a:r>
              <a:rPr lang="en-US" dirty="0" smtClean="0"/>
              <a:t>general </a:t>
            </a:r>
            <a:r>
              <a:rPr lang="en-US" dirty="0"/>
              <a:t>anesthesia (inhalation or injection)</a:t>
            </a:r>
            <a:endParaRPr lang="ar-IQ" dirty="0"/>
          </a:p>
        </p:txBody>
      </p:sp>
      <p:pic>
        <p:nvPicPr>
          <p:cNvPr id="19458" name="Picture 2" descr="5 myths about anesthesia for animals | Animal Wellness Magaz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48"/>
            <a:ext cx="514093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42852"/>
            <a:ext cx="6286544" cy="6357982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b="1" dirty="0"/>
              <a:t>preparation for operation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/>
              <a:t>in normal healthy animal, the animal with held for food before 24 hours and water 4 hours at day of operation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 smtClean="0"/>
              <a:t>surgical </a:t>
            </a:r>
            <a:r>
              <a:rPr lang="en-US" dirty="0"/>
              <a:t>preparation from </a:t>
            </a:r>
            <a:r>
              <a:rPr lang="en-US" dirty="0" err="1"/>
              <a:t>xyphoid</a:t>
            </a:r>
            <a:r>
              <a:rPr lang="en-US" dirty="0"/>
              <a:t> region to pubic region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 smtClean="0"/>
              <a:t>animal </a:t>
            </a:r>
            <a:r>
              <a:rPr lang="en-US" dirty="0"/>
              <a:t>is put in dorsal recumbence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 smtClean="0"/>
              <a:t>animal </a:t>
            </a:r>
            <a:r>
              <a:rPr lang="en-US" dirty="0"/>
              <a:t>in shock as a cases of </a:t>
            </a:r>
            <a:r>
              <a:rPr lang="en-US" dirty="0" err="1"/>
              <a:t>pyometra</a:t>
            </a:r>
            <a:r>
              <a:rPr lang="en-US" dirty="0"/>
              <a:t>, neglected </a:t>
            </a:r>
            <a:r>
              <a:rPr lang="en-US" dirty="0" err="1"/>
              <a:t>dystocia</a:t>
            </a:r>
            <a:r>
              <a:rPr lang="en-US" dirty="0"/>
              <a:t>, the animal should be treated first for 3-2 days prior to operation with systemic antibiotic penicillin +streptomycin + IV fluid therapy which should be given at time of operation and continuous post operatively for 3 days ,corticosteroids</a:t>
            </a:r>
            <a:endParaRPr lang="ar-IQ" dirty="0"/>
          </a:p>
        </p:txBody>
      </p:sp>
      <p:pic>
        <p:nvPicPr>
          <p:cNvPr id="1026" name="Picture 2" descr="E:\محاضضرات\Natalie Morten _ Anthony Russo on Instagram_ _Can you spot the hidden parasites in the first 2 slides__   Ticks spread so many scary diseases not only to our pets but also to our human___CTIqUB_1(JPG).jpg"/>
          <p:cNvPicPr>
            <a:picLocks noChangeAspect="1" noChangeArrowheads="1"/>
          </p:cNvPicPr>
          <p:nvPr/>
        </p:nvPicPr>
        <p:blipFill>
          <a:blip r:embed="rId2"/>
          <a:srcRect l="18182" r="22727"/>
          <a:stretch>
            <a:fillRect/>
          </a:stretch>
        </p:blipFill>
        <p:spPr bwMode="auto">
          <a:xfrm>
            <a:off x="6357918" y="1000108"/>
            <a:ext cx="2786082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29"/>
            <a:ext cx="8929718" cy="464347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dirty="0"/>
              <a:t>site of operation</a:t>
            </a:r>
          </a:p>
          <a:p>
            <a:pPr algn="l" rtl="0"/>
            <a:r>
              <a:rPr lang="en-US" dirty="0" smtClean="0"/>
              <a:t>midline </a:t>
            </a:r>
            <a:r>
              <a:rPr lang="en-US" dirty="0"/>
              <a:t>(</a:t>
            </a:r>
            <a:r>
              <a:rPr lang="en-US" dirty="0" err="1"/>
              <a:t>linea</a:t>
            </a:r>
            <a:r>
              <a:rPr lang="en-US" dirty="0"/>
              <a:t> alba) </a:t>
            </a:r>
            <a:r>
              <a:rPr lang="en-US" dirty="0" err="1" smtClean="0"/>
              <a:t>Laprotomy</a:t>
            </a:r>
            <a:endParaRPr lang="en-US" dirty="0"/>
          </a:p>
          <a:p>
            <a:pPr algn="l" rtl="0"/>
            <a:r>
              <a:rPr lang="en-US" dirty="0"/>
              <a:t>the incision is began slightly interior to umbilicus and down word for 7 cm or from the </a:t>
            </a:r>
            <a:r>
              <a:rPr lang="en-US" dirty="0" err="1"/>
              <a:t>xyphoid</a:t>
            </a:r>
            <a:r>
              <a:rPr lang="en-US" dirty="0"/>
              <a:t> cartilage to the pubic bone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first </a:t>
            </a:r>
            <a:r>
              <a:rPr lang="en-US" dirty="0"/>
              <a:t>we search for uterine horn with a spying hook or index finger (displace the </a:t>
            </a:r>
            <a:r>
              <a:rPr lang="en-US" dirty="0" err="1"/>
              <a:t>omentum</a:t>
            </a:r>
            <a:r>
              <a:rPr lang="en-US" dirty="0"/>
              <a:t> and bowel cranially if necessary to find the uterus)</a:t>
            </a:r>
          </a:p>
          <a:p>
            <a:pPr algn="l" rtl="0"/>
            <a:r>
              <a:rPr lang="en-US" dirty="0" smtClean="0"/>
              <a:t>after </a:t>
            </a:r>
            <a:r>
              <a:rPr lang="en-US" dirty="0"/>
              <a:t>identification of uterine horn we hold the proper ligament with Allis Forceps with hand we </a:t>
            </a:r>
            <a:r>
              <a:rPr lang="en-US" dirty="0" err="1"/>
              <a:t>pulpate</a:t>
            </a:r>
            <a:r>
              <a:rPr lang="en-US" dirty="0"/>
              <a:t> the </a:t>
            </a:r>
            <a:r>
              <a:rPr lang="en-US" dirty="0" err="1"/>
              <a:t>suspensory</a:t>
            </a:r>
            <a:r>
              <a:rPr lang="en-US" dirty="0"/>
              <a:t> ligament and break it by fingers when </a:t>
            </a:r>
            <a:r>
              <a:rPr lang="en-US" dirty="0" err="1"/>
              <a:t>suspensory</a:t>
            </a:r>
            <a:r>
              <a:rPr lang="en-US" dirty="0"/>
              <a:t> ligament is broken the ovary will come easily at the site of operation</a:t>
            </a:r>
            <a:endParaRPr lang="ar-IQ" dirty="0"/>
          </a:p>
        </p:txBody>
      </p:sp>
      <p:pic>
        <p:nvPicPr>
          <p:cNvPr id="21508" name="Picture 4" descr="How to perform an ovariec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504060"/>
            <a:ext cx="3143242" cy="2353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669</Words>
  <Application>Microsoft Office PowerPoint</Application>
  <PresentationFormat>عرض على الشاشة (3:4)‏</PresentationFormat>
  <Paragraphs>65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Ovariohysterectomy</vt:lpstr>
      <vt:lpstr>الشريحة 2</vt:lpstr>
      <vt:lpstr>الشريحة 3</vt:lpstr>
      <vt:lpstr>الشريحة 4</vt:lpstr>
      <vt:lpstr>الشريحة 5</vt:lpstr>
      <vt:lpstr>Ovariohysterectomy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dell</cp:lastModifiedBy>
  <cp:revision>23</cp:revision>
  <dcterms:created xsi:type="dcterms:W3CDTF">2021-06-01T22:43:55Z</dcterms:created>
  <dcterms:modified xsi:type="dcterms:W3CDTF">2022-04-12T18:44:39Z</dcterms:modified>
</cp:coreProperties>
</file>